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08788" cy="99409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Pârja" initials="MP" lastIdx="3" clrIdx="0"/>
  <p:cmAuthor id="1" name="Annie Gaardsted Frandsen" initials="af" lastIdx="24" clrIdx="1"/>
  <p:cmAuthor id="2" name="Birgit Mortensen" initials="BM0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7E8"/>
    <a:srgbClr val="EACCCD"/>
    <a:srgbClr val="C62030"/>
    <a:srgbClr val="DF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5" autoAdjust="0"/>
    <p:restoredTop sz="51318" autoAdjust="0"/>
  </p:normalViewPr>
  <p:slideViewPr>
    <p:cSldViewPr>
      <p:cViewPr>
        <p:scale>
          <a:sx n="60" d="100"/>
          <a:sy n="60" d="100"/>
        </p:scale>
        <p:origin x="-321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58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55AA3-652B-4ABE-93CD-786C20829957}" type="datetimeFigureOut">
              <a:rPr lang="da-DK" smtClean="0"/>
              <a:t>08-02-2017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490AA-F59A-40F7-8BDC-1585FA865A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14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CC2FA-81EB-7645-A056-1A1B2D71557F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3682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35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490AA-F59A-40F7-8BDC-1585FA865A0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42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5A21-434E-477B-8433-D3BD93F73067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Kontrol med telefon eller internet for unge med strafferetlige afgørelse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398463"/>
            <a:ext cx="19161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1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1B54-6B36-424E-A5E2-A701338F0397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955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6732-AE5C-4623-BC65-68F29E2E965F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10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56A6-F2F7-47A4-BE95-03A728028EA2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240360" cy="365125"/>
          </a:xfrm>
        </p:spPr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289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C96E-6D95-4957-849D-F1993F0AA8DF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19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34D8-A5B6-46DD-9A22-DBDA27A34076}" type="datetime1">
              <a:rPr lang="da-DK" smtClean="0"/>
              <a:t>08-02-2017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92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0F8-541E-4EB6-8325-D92A6A54DF7A}" type="datetime1">
              <a:rPr lang="da-DK" smtClean="0"/>
              <a:t>08-02-2017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87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E47A-3C99-4D8D-9582-028AE544F106}" type="datetime1">
              <a:rPr lang="da-DK" smtClean="0"/>
              <a:t>08-02-2017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901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304F-B978-45BF-86C4-FA0BA2040D35}" type="datetime1">
              <a:rPr lang="da-DK" smtClean="0"/>
              <a:t>08-02-2017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94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2E52-9FC5-4C85-8D64-B89B5D19CC4D}" type="datetime1">
              <a:rPr lang="da-DK" smtClean="0"/>
              <a:t>08-02-2017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422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A680-0436-418E-A048-C9560FA4F393}" type="datetime1">
              <a:rPr lang="da-DK" smtClean="0"/>
              <a:t>08-02-2017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46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795485" y="631280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DC6B-DC1F-4134-814A-9E08737081E9}" type="datetime1">
              <a:rPr lang="da-DK" smtClean="0"/>
              <a:t>08-02-2017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Kontrol med telefon eller internet for unge med strafferetlige afgørelse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CCC7-2F08-4D6F-8CF9-6F3A60FC91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628800"/>
            <a:ext cx="7772400" cy="2700338"/>
          </a:xfrm>
        </p:spPr>
        <p:txBody>
          <a:bodyPr/>
          <a:lstStyle/>
          <a:p>
            <a:pPr eaLnBrk="1" hangingPunct="1">
              <a:defRPr/>
            </a:pPr>
            <a:r>
              <a:rPr lang="da-DK" sz="2000" b="0" dirty="0" smtClean="0">
                <a:cs typeface="+mj-cs"/>
              </a:rPr>
              <a:t>Voksenansvar over for anbragte børn og unge</a:t>
            </a:r>
            <a:r>
              <a:rPr lang="da-DK" dirty="0" smtClean="0">
                <a:cs typeface="+mj-cs"/>
              </a:rPr>
              <a:t/>
            </a:r>
            <a:br>
              <a:rPr lang="da-DK" dirty="0" smtClean="0">
                <a:cs typeface="+mj-cs"/>
              </a:rPr>
            </a:br>
            <a:r>
              <a:rPr lang="da-DK" dirty="0" smtClean="0">
                <a:cs typeface="+mj-cs"/>
              </a:rPr>
              <a:t/>
            </a:r>
            <a:br>
              <a:rPr lang="da-DK" dirty="0" smtClean="0">
                <a:cs typeface="+mj-cs"/>
              </a:rPr>
            </a:br>
            <a:r>
              <a:rPr lang="da-DK" sz="2400" dirty="0" smtClean="0">
                <a:latin typeface="+mn-lt"/>
                <a:cs typeface="+mj-cs"/>
              </a:rPr>
              <a:t>Kontrol med telefon eller internet for unge med strafferetlige afgørelser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338455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endParaRPr lang="da-DK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da-DK" dirty="0" smtClean="0">
                <a:solidFill>
                  <a:schemeClr val="bg1"/>
                </a:solidFill>
              </a:rPr>
              <a:t>Private </a:t>
            </a:r>
            <a:r>
              <a:rPr lang="da-DK" dirty="0">
                <a:solidFill>
                  <a:schemeClr val="bg1"/>
                </a:solidFill>
              </a:rPr>
              <a:t>opholdssteder</a:t>
            </a:r>
          </a:p>
          <a:p>
            <a:pPr eaLnBrk="1" hangingPunct="1">
              <a:defRPr/>
            </a:pPr>
            <a:r>
              <a:rPr lang="da-DK" dirty="0">
                <a:solidFill>
                  <a:schemeClr val="bg1"/>
                </a:solidFill>
              </a:rPr>
              <a:t>Alle typer døgninstitutioner</a:t>
            </a:r>
          </a:p>
          <a:p>
            <a:pPr eaLnBrk="1" hangingPunct="1">
              <a:defRPr/>
            </a:pPr>
            <a:endParaRPr lang="da-DK" dirty="0" smtClean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6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5662613" cy="1266825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Foreløbige afgørelser: Lovens 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369300" cy="50546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da-DK" b="1" dirty="0"/>
              <a:t>Kompetence - personkreds</a:t>
            </a:r>
            <a:r>
              <a:rPr lang="da-DK" dirty="0"/>
              <a:t>:</a:t>
            </a:r>
          </a:p>
          <a:p>
            <a:r>
              <a:rPr lang="da-DK" dirty="0" smtClean="0"/>
              <a:t>Lederens eller lederens stedfortræder har kompetencen. </a:t>
            </a:r>
            <a:r>
              <a:rPr lang="da-DK" dirty="0"/>
              <a:t>Den foreløbige afgørelse skal straks forelægges kommunalbestyrelsen til </a:t>
            </a:r>
            <a:r>
              <a:rPr lang="da-DK" dirty="0" smtClean="0"/>
              <a:t>godkendelse</a:t>
            </a: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Betingelser for indgreb:</a:t>
            </a:r>
          </a:p>
          <a:p>
            <a:pPr>
              <a:buFont typeface="Arial" charset="0"/>
              <a:buChar char="•"/>
            </a:pPr>
            <a:r>
              <a:rPr lang="da-DK" dirty="0"/>
              <a:t>T</a:t>
            </a:r>
            <a:r>
              <a:rPr lang="da-DK" dirty="0" smtClean="0"/>
              <a:t>ilfælde</a:t>
            </a:r>
            <a:r>
              <a:rPr lang="da-DK" dirty="0"/>
              <a:t>, hvor </a:t>
            </a:r>
            <a:endParaRPr lang="da-DK" dirty="0" smtClean="0"/>
          </a:p>
          <a:p>
            <a:pPr lvl="1">
              <a:buFont typeface="Arial" charset="0"/>
              <a:buChar char="•"/>
            </a:pPr>
            <a:r>
              <a:rPr lang="da-DK" dirty="0" smtClean="0"/>
              <a:t>Betingelserne for myndighedsafgørelse er </a:t>
            </a:r>
            <a:r>
              <a:rPr lang="da-DK" dirty="0" smtClean="0"/>
              <a:t>tilstede</a:t>
            </a:r>
            <a:endParaRPr lang="da-DK" dirty="0"/>
          </a:p>
          <a:p>
            <a:pPr lvl="1">
              <a:buFont typeface="Arial" charset="0"/>
              <a:buChar char="•"/>
            </a:pPr>
            <a:r>
              <a:rPr lang="da-DK" dirty="0"/>
              <a:t>I</a:t>
            </a:r>
            <a:r>
              <a:rPr lang="da-DK" dirty="0" smtClean="0"/>
              <a:t>værksættelse </a:t>
            </a:r>
            <a:r>
              <a:rPr lang="da-DK" dirty="0"/>
              <a:t>af indgrebet er </a:t>
            </a:r>
            <a:r>
              <a:rPr lang="da-DK" dirty="0" smtClean="0"/>
              <a:t>uopsætteligt, og </a:t>
            </a:r>
            <a:r>
              <a:rPr lang="da-DK" dirty="0" smtClean="0"/>
              <a:t>kan ikke afvente en </a:t>
            </a:r>
            <a:r>
              <a:rPr lang="da-DK" dirty="0" smtClean="0"/>
              <a:t>myndighedsafgørelse</a:t>
            </a:r>
            <a:endParaRPr lang="da-DK" b="1" dirty="0"/>
          </a:p>
          <a:p>
            <a:pPr>
              <a:buFont typeface="Arial" charset="0"/>
              <a:buChar char="•"/>
            </a:pPr>
            <a:endParaRPr lang="da-DK" b="1" dirty="0"/>
          </a:p>
          <a:p>
            <a:pPr marL="0" indent="0">
              <a:buNone/>
            </a:pPr>
            <a:r>
              <a:rPr lang="da-DK" b="1" dirty="0"/>
              <a:t>Form for indgreb:</a:t>
            </a:r>
          </a:p>
          <a:p>
            <a:r>
              <a:rPr lang="da-DK" dirty="0" smtClean="0"/>
              <a:t>Kan træffe foreløbig afgørelse om indgreb efter § 19, dvs. om at påhøre</a:t>
            </a:r>
            <a:r>
              <a:rPr lang="da-DK" dirty="0"/>
              <a:t>, overvære, afbryde eller </a:t>
            </a:r>
            <a:r>
              <a:rPr lang="da-DK" dirty="0" smtClean="0"/>
              <a:t>forhindre brugen </a:t>
            </a:r>
            <a:r>
              <a:rPr lang="da-DK" dirty="0"/>
              <a:t>af telefon og </a:t>
            </a:r>
            <a:r>
              <a:rPr lang="da-DK" dirty="0" smtClean="0"/>
              <a:t>internet </a:t>
            </a:r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48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5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Registrering og indberetning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369300" cy="5054600"/>
          </a:xfrm>
          <a:ln w="25400">
            <a:noFill/>
          </a:ln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Indskrænkninger i en </a:t>
            </a:r>
            <a:r>
              <a:rPr lang="da-DK" b="1" dirty="0" err="1" smtClean="0"/>
              <a:t>ungs</a:t>
            </a:r>
            <a:r>
              <a:rPr lang="da-DK" b="1" dirty="0" smtClean="0"/>
              <a:t> adgang til internet og telefon skal </a:t>
            </a:r>
            <a:r>
              <a:rPr lang="da-DK" b="1" dirty="0"/>
              <a:t>registreres og indberettes.</a:t>
            </a:r>
          </a:p>
          <a:p>
            <a:pPr marL="0" indent="0">
              <a:buNone/>
            </a:pPr>
            <a:endParaRPr lang="da-DK" b="1" dirty="0"/>
          </a:p>
          <a:p>
            <a:r>
              <a:rPr lang="da-DK" dirty="0"/>
              <a:t>Lederen eller dennes stedfortræder skal straks inden for 24 timer registrere </a:t>
            </a:r>
            <a:r>
              <a:rPr lang="da-DK" dirty="0" smtClean="0"/>
              <a:t>hændelsen</a:t>
            </a:r>
            <a:endParaRPr lang="da-DK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 smtClean="0"/>
              <a:t>Bilag </a:t>
            </a:r>
            <a:r>
              <a:rPr lang="da-DK" dirty="0"/>
              <a:t>1a: Indberetningsskema til Døgninstitutioner og opholdssteder</a:t>
            </a:r>
          </a:p>
          <a:p>
            <a:endParaRPr lang="da-DK" dirty="0"/>
          </a:p>
          <a:p>
            <a:r>
              <a:rPr lang="da-DK" dirty="0"/>
              <a:t>Barnet skal gøres bekendt med registreringen, og skal have tilbud </a:t>
            </a:r>
            <a:r>
              <a:rPr lang="da-DK" dirty="0" smtClean="0"/>
              <a:t>om </a:t>
            </a:r>
            <a:r>
              <a:rPr lang="da-DK" dirty="0"/>
              <a:t>at lave sin egen redegørelse, der kan følge </a:t>
            </a:r>
            <a:r>
              <a:rPr lang="da-DK" dirty="0" smtClean="0"/>
              <a:t>indberetningen</a:t>
            </a:r>
            <a:endParaRPr lang="da-DK" dirty="0"/>
          </a:p>
          <a:p>
            <a:endParaRPr lang="da-DK" b="1" dirty="0"/>
          </a:p>
          <a:p>
            <a:r>
              <a:rPr lang="da-DK" dirty="0"/>
              <a:t>Episoden skal indberettes til den anbringende kommune og </a:t>
            </a:r>
            <a:r>
              <a:rPr lang="da-DK" dirty="0" smtClean="0"/>
              <a:t>socialtilsynet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Forældremyndighedsindehaveren og eventuel driftsherre skal </a:t>
            </a:r>
            <a:r>
              <a:rPr lang="da-DK" dirty="0" smtClean="0"/>
              <a:t>orienteres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12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41514"/>
            <a:ext cx="5868670" cy="1253901"/>
          </a:xfrm>
        </p:spPr>
        <p:txBody>
          <a:bodyPr/>
          <a:lstStyle/>
          <a:p>
            <a:r>
              <a:rPr lang="da-DK" sz="1800" b="0" dirty="0" smtClean="0"/>
              <a:t/>
            </a:r>
            <a:br>
              <a:rPr lang="da-DK" sz="1800" b="0" dirty="0" smtClean="0"/>
            </a:br>
            <a:r>
              <a:rPr lang="da-DK" sz="1800" b="0" dirty="0"/>
              <a:t/>
            </a:r>
            <a:br>
              <a:rPr lang="da-DK" sz="1800" b="0" dirty="0"/>
            </a:br>
            <a:r>
              <a:rPr lang="da-DK" dirty="0" smtClean="0"/>
              <a:t>Retskilder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850" y="1404257"/>
            <a:ext cx="8243888" cy="4760006"/>
          </a:xfrm>
        </p:spPr>
        <p:txBody>
          <a:bodyPr/>
          <a:lstStyle/>
          <a:p>
            <a:pPr lvl="0"/>
            <a:r>
              <a:rPr lang="da-DK" dirty="0"/>
              <a:t>Lov om voksenansvar </a:t>
            </a:r>
            <a:r>
              <a:rPr lang="da-DK" dirty="0" smtClean="0"/>
              <a:t>for </a:t>
            </a:r>
            <a:r>
              <a:rPr lang="da-DK" dirty="0"/>
              <a:t>anbragte børn og unge (Lov nr. 619 af 8. juni 2016</a:t>
            </a:r>
            <a:r>
              <a:rPr lang="da-DK" dirty="0" smtClean="0"/>
              <a:t>), §§ 19-20</a:t>
            </a:r>
            <a:endParaRPr lang="da-DK" dirty="0"/>
          </a:p>
          <a:p>
            <a:pPr lvl="0"/>
            <a:r>
              <a:rPr lang="da-DK" dirty="0"/>
              <a:t>Lov om ændring af lov om social service, lov om socialtilsyn og lov om folkeskolen (Lov nr. 647 af 8. juni 2016</a:t>
            </a:r>
            <a:r>
              <a:rPr lang="da-DK" dirty="0" smtClean="0"/>
              <a:t>)</a:t>
            </a:r>
            <a:endParaRPr lang="da-DK" dirty="0"/>
          </a:p>
          <a:p>
            <a:pPr lvl="0"/>
            <a:r>
              <a:rPr lang="da-DK" dirty="0" smtClean="0"/>
              <a:t>Lov </a:t>
            </a:r>
            <a:r>
              <a:rPr lang="da-DK" dirty="0"/>
              <a:t>om ændring af lov om social service, lov om retssikkerhed og administration på det sociale område og lov om voksenansvar for anbragte børn og </a:t>
            </a:r>
            <a:r>
              <a:rPr lang="da-DK" dirty="0" smtClean="0"/>
              <a:t>unge (Lov </a:t>
            </a:r>
            <a:r>
              <a:rPr lang="da-DK" dirty="0"/>
              <a:t>nr. 1543 af 13. december </a:t>
            </a:r>
            <a:r>
              <a:rPr lang="da-DK" dirty="0" smtClean="0"/>
              <a:t>2016), § </a:t>
            </a:r>
            <a:r>
              <a:rPr lang="da-DK" dirty="0" smtClean="0"/>
              <a:t>3</a:t>
            </a:r>
            <a:endParaRPr lang="da-DK" dirty="0"/>
          </a:p>
          <a:p>
            <a:pPr lvl="0"/>
            <a:r>
              <a:rPr lang="da-DK" dirty="0"/>
              <a:t>Lov om ændring af lov om socialtilsyn, lov om social service og lov om voksenansvar for anbragte børn og unge </a:t>
            </a:r>
            <a:r>
              <a:rPr lang="da-DK" dirty="0" smtClean="0"/>
              <a:t>(Lov </a:t>
            </a:r>
            <a:r>
              <a:rPr lang="da-DK" dirty="0"/>
              <a:t>nr. 1544 af 13. december </a:t>
            </a:r>
            <a:r>
              <a:rPr lang="da-DK" dirty="0" smtClean="0"/>
              <a:t>2016), § </a:t>
            </a:r>
            <a:r>
              <a:rPr lang="da-DK" dirty="0" smtClean="0"/>
              <a:t>3</a:t>
            </a:r>
            <a:endParaRPr lang="da-DK" dirty="0"/>
          </a:p>
          <a:p>
            <a:pPr lvl="0"/>
            <a:r>
              <a:rPr lang="da-DK" dirty="0" smtClean="0"/>
              <a:t>Vejledning </a:t>
            </a:r>
            <a:r>
              <a:rPr lang="da-DK" dirty="0"/>
              <a:t>til lov om voksenansvar </a:t>
            </a:r>
            <a:r>
              <a:rPr lang="da-DK" dirty="0" smtClean="0"/>
              <a:t>for </a:t>
            </a:r>
            <a:r>
              <a:rPr lang="da-DK" dirty="0"/>
              <a:t>anbragte børn og </a:t>
            </a:r>
            <a:r>
              <a:rPr lang="da-DK" dirty="0" smtClean="0"/>
              <a:t>unge (Vej</a:t>
            </a:r>
            <a:r>
              <a:rPr lang="da-DK" dirty="0"/>
              <a:t>. nr. 10370 af 21. december </a:t>
            </a:r>
            <a:r>
              <a:rPr lang="da-DK" dirty="0" smtClean="0"/>
              <a:t>2016), pkt. 136-139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68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5662613" cy="1160947"/>
          </a:xfrm>
        </p:spPr>
        <p:txBody>
          <a:bodyPr>
            <a:norm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Lovens </a:t>
            </a:r>
            <a:r>
              <a:rPr lang="da-DK" dirty="0"/>
              <a:t>ordlyd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124744"/>
            <a:ext cx="8282539" cy="5025039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a-DK" b="1" dirty="0" smtClean="0"/>
              <a:t>§ </a:t>
            </a:r>
            <a:r>
              <a:rPr lang="da-DK" b="1" dirty="0"/>
              <a:t>19. </a:t>
            </a:r>
            <a:r>
              <a:rPr lang="da-DK" dirty="0"/>
              <a:t>Kommunalbestyrelsen kan uden retskendelse træffe afgørelse om, at personalet på </a:t>
            </a:r>
            <a:r>
              <a:rPr lang="da-DK" dirty="0" smtClean="0"/>
              <a:t>anbringelsessteder efter </a:t>
            </a:r>
            <a:r>
              <a:rPr lang="da-DK" dirty="0"/>
              <a:t>§ 66, stk. 1, nr. 5 og 6, i lov om social service kan foretage indgreb efter stk. 2 og 3 over </a:t>
            </a:r>
            <a:r>
              <a:rPr lang="da-DK" dirty="0" smtClean="0"/>
              <a:t>for unge </a:t>
            </a:r>
            <a:r>
              <a:rPr lang="da-DK" dirty="0"/>
              <a:t>over og under 18 år, hvis de pågældende er anbragt på et anbringelsessted i henhold til en </a:t>
            </a:r>
            <a:r>
              <a:rPr lang="da-DK" dirty="0" smtClean="0"/>
              <a:t>strafferetlig  dom </a:t>
            </a:r>
            <a:r>
              <a:rPr lang="da-DK" dirty="0"/>
              <a:t>eller kendelse.</a:t>
            </a:r>
          </a:p>
          <a:p>
            <a:pPr marL="0" indent="0">
              <a:buNone/>
            </a:pPr>
            <a:r>
              <a:rPr lang="da-DK" i="1" dirty="0"/>
              <a:t>Stk. 2. </a:t>
            </a:r>
            <a:r>
              <a:rPr lang="da-DK" dirty="0"/>
              <a:t>Der kan træffes afgørelse om, at den anbragtes brug af telefon og internet i et konkret </a:t>
            </a:r>
            <a:r>
              <a:rPr lang="da-DK" dirty="0" smtClean="0"/>
              <a:t>tilfælde skal </a:t>
            </a:r>
            <a:r>
              <a:rPr lang="da-DK" dirty="0"/>
              <a:t>påhøres eller overvåges, når dette skønnes nødvendigt af ordens- eller sikkerhedsmæssige hensyn</a:t>
            </a:r>
            <a:r>
              <a:rPr lang="da-DK" dirty="0" smtClean="0"/>
              <a:t>, herunder </a:t>
            </a:r>
            <a:r>
              <a:rPr lang="da-DK" dirty="0"/>
              <a:t>for at forebygge eller forhindre kriminalitet</a:t>
            </a:r>
            <a:r>
              <a:rPr lang="da-DK" dirty="0" smtClean="0"/>
              <a:t>. </a:t>
            </a:r>
            <a:endParaRPr lang="da-DK" dirty="0"/>
          </a:p>
          <a:p>
            <a:pPr marL="0" indent="0">
              <a:buNone/>
            </a:pPr>
            <a:r>
              <a:rPr lang="da-DK" i="1" dirty="0"/>
              <a:t>Stk. 3. </a:t>
            </a:r>
            <a:r>
              <a:rPr lang="da-DK" dirty="0"/>
              <a:t>Der kan træffes afgørelse om, at den anbragtes adgang til at benytte telefon og internet </a:t>
            </a:r>
            <a:r>
              <a:rPr lang="da-DK" dirty="0" smtClean="0"/>
              <a:t>afbrydes eller </a:t>
            </a:r>
            <a:r>
              <a:rPr lang="da-DK" dirty="0"/>
              <a:t>forhindres, hvis det er nødvendigt af ordens- eller sikkerhedsmæssige hensyn, herunder for at </a:t>
            </a:r>
            <a:r>
              <a:rPr lang="da-DK" dirty="0" smtClean="0"/>
              <a:t>forebygge eller </a:t>
            </a:r>
            <a:r>
              <a:rPr lang="da-DK" dirty="0"/>
              <a:t>forhindre kriminalitet.</a:t>
            </a:r>
          </a:p>
          <a:p>
            <a:pPr marL="0" indent="0">
              <a:buNone/>
            </a:pPr>
            <a:r>
              <a:rPr lang="da-DK" i="1" dirty="0"/>
              <a:t>Stk. 4. </a:t>
            </a:r>
            <a:r>
              <a:rPr lang="da-DK" dirty="0"/>
              <a:t>Stk. 2 og 3 omfatter ikke den anbragtes kommunikation med offentlige myndigheder, advokater</a:t>
            </a:r>
            <a:r>
              <a:rPr lang="da-DK" dirty="0" smtClean="0"/>
              <a:t>, værger </a:t>
            </a:r>
            <a:r>
              <a:rPr lang="da-DK" dirty="0"/>
              <a:t>eller bistandsværger.</a:t>
            </a:r>
          </a:p>
          <a:p>
            <a:pPr marL="0" indent="0">
              <a:buNone/>
            </a:pPr>
            <a:r>
              <a:rPr lang="da-DK" i="1" dirty="0"/>
              <a:t>Stk. 5. </a:t>
            </a:r>
            <a:r>
              <a:rPr lang="da-DK" dirty="0"/>
              <a:t>Stk. 1 omfatter ikke unge over og under 18 år, som bliver boende på anbringelsesstedet, efter </a:t>
            </a:r>
            <a:r>
              <a:rPr lang="da-DK" dirty="0" smtClean="0"/>
              <a:t>den strafferetlige </a:t>
            </a:r>
            <a:r>
              <a:rPr lang="da-DK" dirty="0"/>
              <a:t>foranstaltning er ophævet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39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5"/>
          </a:xfrm>
        </p:spPr>
        <p:txBody>
          <a:bodyPr>
            <a:normAutofit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Foreløbige afgørelser: Lovens </a:t>
            </a:r>
            <a:r>
              <a:rPr lang="da-DK" dirty="0"/>
              <a:t>ordlyd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988840"/>
            <a:ext cx="7709835" cy="2704700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§ </a:t>
            </a:r>
            <a:r>
              <a:rPr lang="da-DK" b="1" dirty="0"/>
              <a:t>20. </a:t>
            </a:r>
            <a:endParaRPr lang="da-DK" b="1" dirty="0" smtClean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dirty="0" smtClean="0"/>
              <a:t>Lederen </a:t>
            </a:r>
            <a:r>
              <a:rPr lang="da-DK" dirty="0"/>
              <a:t>af anbringelsesstedet og lederens stedfortræder kan træffe foreløbige afgørelser om </a:t>
            </a:r>
            <a:r>
              <a:rPr lang="da-DK" dirty="0" smtClean="0"/>
              <a:t>indgreb, jf</a:t>
            </a:r>
            <a:r>
              <a:rPr lang="da-DK" dirty="0"/>
              <a:t>. § 19, i tilfælde, hvor iværksættelse af indgrebet </a:t>
            </a:r>
            <a:r>
              <a:rPr lang="da-DK"/>
              <a:t>er </a:t>
            </a:r>
            <a:r>
              <a:rPr lang="da-DK" smtClean="0"/>
              <a:t>uopsætteligt </a:t>
            </a:r>
            <a:r>
              <a:rPr lang="da-DK" dirty="0"/>
              <a:t>og ikke kan afvente, at sagen </a:t>
            </a:r>
            <a:r>
              <a:rPr lang="da-DK" dirty="0" smtClean="0"/>
              <a:t>færdigbehandles af </a:t>
            </a:r>
            <a:r>
              <a:rPr lang="da-DK" dirty="0"/>
              <a:t>kommunalbestyrelsen</a:t>
            </a:r>
            <a:r>
              <a:rPr lang="da-DK" dirty="0" smtClean="0"/>
              <a:t>. </a:t>
            </a:r>
          </a:p>
          <a:p>
            <a:pPr marL="0" indent="0">
              <a:buNone/>
            </a:pPr>
            <a:r>
              <a:rPr lang="da-DK" i="1" dirty="0" smtClean="0"/>
              <a:t>Stk</a:t>
            </a:r>
            <a:r>
              <a:rPr lang="da-DK" i="1" dirty="0"/>
              <a:t>. 2. </a:t>
            </a:r>
            <a:r>
              <a:rPr lang="da-DK" dirty="0"/>
              <a:t>En foreløbig afgørelse, jf. stk. 1, skal snarest muligt forelægges til godkendelse hos kommunalbestyrelsen</a:t>
            </a:r>
            <a:r>
              <a:rPr lang="da-DK" dirty="0" smtClean="0"/>
              <a:t>, jf</a:t>
            </a:r>
            <a:r>
              <a:rPr lang="da-DK" dirty="0"/>
              <a:t>. § 19, stk. 1.</a:t>
            </a:r>
            <a:r>
              <a:rPr lang="da-DK" dirty="0">
                <a:solidFill>
                  <a:schemeClr val="bg1"/>
                </a:solidFill>
              </a:rPr>
              <a:t>yper </a:t>
            </a:r>
            <a:r>
              <a:rPr lang="da-DK" dirty="0" smtClean="0">
                <a:solidFill>
                  <a:schemeClr val="bg1"/>
                </a:solidFill>
              </a:rPr>
              <a:t>døgn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86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5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>
                <a:latin typeface="+mn-lt"/>
              </a:rPr>
              <a:t>Rettighed og indgreb heri</a:t>
            </a:r>
            <a:endParaRPr lang="da-DK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204864"/>
            <a:ext cx="8243888" cy="2510861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VÆR ALTID OPMÆRKSOM PÅ:</a:t>
            </a:r>
            <a:endParaRPr lang="da-DK" dirty="0"/>
          </a:p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r>
              <a:rPr lang="da-DK" dirty="0" smtClean="0"/>
              <a:t>§ 19 i lov om </a:t>
            </a:r>
            <a:r>
              <a:rPr lang="da-DK" dirty="0" smtClean="0"/>
              <a:t>voksenansvar er </a:t>
            </a:r>
            <a:r>
              <a:rPr lang="da-DK" dirty="0" smtClean="0"/>
              <a:t>en undtagelse fra hovedreglen – retten til privatliv, som den er formuleret i grundlov og internationale konventioner.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7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5"/>
          </a:xfrm>
        </p:spPr>
        <p:txBody>
          <a:bodyPr>
            <a:normAutofit/>
          </a:bodyPr>
          <a:lstStyle/>
          <a:p>
            <a:r>
              <a:rPr lang="da-DK" b="0" dirty="0" smtClean="0"/>
              <a:t/>
            </a:r>
            <a:br>
              <a:rPr lang="da-DK" b="0" dirty="0" smtClean="0"/>
            </a:br>
            <a:r>
              <a:rPr lang="da-DK" b="0" dirty="0"/>
              <a:t/>
            </a:r>
            <a:br>
              <a:rPr lang="da-DK" b="0" dirty="0"/>
            </a:br>
            <a:r>
              <a:rPr lang="da-DK" dirty="0" smtClean="0"/>
              <a:t>Privatliv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da-DK" dirty="0">
                <a:solidFill>
                  <a:srgbClr val="000000"/>
                </a:solidFill>
              </a:rPr>
              <a:t>Ret til respekt for sit privatliv: </a:t>
            </a:r>
          </a:p>
          <a:p>
            <a:pPr marL="177800" lvl="0" indent="-177800">
              <a:buFont typeface="Arial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Begrebet ”privatliv” beskytter individets personlige sfære i bred forstand</a:t>
            </a:r>
          </a:p>
          <a:p>
            <a:pPr marL="177800" lvl="0" indent="-177800">
              <a:buFont typeface="Arial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Privatliv omfatter bl.a.: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Integritet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Familieliv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Hjem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Korrespondance og anden kommunikation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da-DK" dirty="0">
                <a:solidFill>
                  <a:srgbClr val="000000"/>
                </a:solidFill>
              </a:rPr>
              <a:t>Personfølsomme oplysninger</a:t>
            </a:r>
          </a:p>
          <a:p>
            <a:pPr lvl="0">
              <a:buFont typeface="Arial" charset="0"/>
              <a:buChar char="•"/>
              <a:defRPr/>
            </a:pPr>
            <a:endParaRPr lang="da-DK" dirty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r>
              <a:rPr lang="da-DK" dirty="0">
                <a:solidFill>
                  <a:srgbClr val="000000"/>
                </a:solidFill>
              </a:rPr>
              <a:t>Væsentlige bestemmelser:</a:t>
            </a:r>
          </a:p>
          <a:p>
            <a:pPr marL="177800" lvl="0" indent="-177800">
              <a:defRPr/>
            </a:pPr>
            <a:r>
              <a:rPr lang="da-DK" dirty="0">
                <a:solidFill>
                  <a:srgbClr val="000000"/>
                </a:solidFill>
              </a:rPr>
              <a:t>Grundlovens § 72</a:t>
            </a:r>
          </a:p>
          <a:p>
            <a:pPr marL="177800" lvl="0" indent="-177800">
              <a:defRPr/>
            </a:pPr>
            <a:r>
              <a:rPr lang="da-DK" dirty="0">
                <a:solidFill>
                  <a:srgbClr val="000000"/>
                </a:solidFill>
              </a:rPr>
              <a:t>Den Europæiske </a:t>
            </a:r>
            <a:r>
              <a:rPr lang="da-DK" dirty="0">
                <a:solidFill>
                  <a:srgbClr val="000000"/>
                </a:solidFill>
              </a:rPr>
              <a:t>M</a:t>
            </a:r>
            <a:r>
              <a:rPr lang="da-DK" dirty="0" smtClean="0">
                <a:solidFill>
                  <a:srgbClr val="000000"/>
                </a:solidFill>
              </a:rPr>
              <a:t>enneskerettighedskonvention </a:t>
            </a:r>
            <a:r>
              <a:rPr lang="da-DK" dirty="0">
                <a:solidFill>
                  <a:srgbClr val="000000"/>
                </a:solidFill>
              </a:rPr>
              <a:t>artikel 8</a:t>
            </a:r>
          </a:p>
          <a:p>
            <a:pPr marL="177800" lvl="0" indent="-177800">
              <a:defRPr/>
            </a:pPr>
            <a:r>
              <a:rPr lang="da-DK" dirty="0">
                <a:solidFill>
                  <a:srgbClr val="000000"/>
                </a:solidFill>
              </a:rPr>
              <a:t>FN’s Børnekonventions artikel 16</a:t>
            </a:r>
          </a:p>
          <a:p>
            <a:pPr lvl="1">
              <a:buFont typeface="Arial" charset="0"/>
              <a:buChar char="•"/>
            </a:pPr>
            <a:endParaRPr lang="da-DK" dirty="0" smtClean="0"/>
          </a:p>
          <a:p>
            <a:pPr lvl="1">
              <a:buFont typeface="Arial" charset="0"/>
              <a:buChar char="•"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3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6"/>
          </a:xfrm>
        </p:spPr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Lovens indhold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7287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Anvendelsesområde:</a:t>
            </a:r>
          </a:p>
          <a:p>
            <a:r>
              <a:rPr lang="da-DK" dirty="0"/>
              <a:t>Private opholdssteder og alle typer døgninstitutioner</a:t>
            </a:r>
            <a:endParaRPr lang="da-DK" b="1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Personkreds for indgrebet</a:t>
            </a:r>
            <a:endParaRPr lang="da-DK" dirty="0"/>
          </a:p>
          <a:p>
            <a:r>
              <a:rPr lang="da-DK" dirty="0" smtClean="0"/>
              <a:t>Unge, under og over 18 år, der er anbragt som led i en strafferetlig dom eller kendelse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Betingelser for indgreb: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Der skal foreligge en myndighedsafgørelse fra kommunalbestyrelsen.</a:t>
            </a:r>
          </a:p>
          <a:p>
            <a:pPr>
              <a:buFont typeface="Arial" charset="0"/>
              <a:buChar char="•"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/>
              <a:t>Kompetence til at udføre indgreb - personkreds</a:t>
            </a:r>
            <a:r>
              <a:rPr lang="da-DK" dirty="0"/>
              <a:t>:</a:t>
            </a:r>
          </a:p>
          <a:p>
            <a:r>
              <a:rPr lang="da-DK" dirty="0"/>
              <a:t>Personalet på opholdsstedet eller døgninstitutionen.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Form </a:t>
            </a:r>
            <a:r>
              <a:rPr lang="da-DK" b="1" dirty="0"/>
              <a:t>for indgreb:</a:t>
            </a:r>
          </a:p>
          <a:p>
            <a:r>
              <a:rPr lang="da-DK" dirty="0"/>
              <a:t>P</a:t>
            </a:r>
            <a:r>
              <a:rPr lang="da-DK" dirty="0" smtClean="0"/>
              <a:t>åhøre, overvære, afbryde eller forhindrebrugen af telefon og internet.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6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662613" cy="1266826"/>
          </a:xfrm>
        </p:spPr>
        <p:txBody>
          <a:bodyPr/>
          <a:lstStyle/>
          <a:p>
            <a:r>
              <a:rPr lang="da-DK" sz="1800" b="0" dirty="0" smtClean="0"/>
              <a:t/>
            </a:r>
            <a:br>
              <a:rPr lang="da-DK" sz="1800" b="0" dirty="0" smtClean="0"/>
            </a:br>
            <a:r>
              <a:rPr lang="da-DK" b="0" dirty="0"/>
              <a:t/>
            </a:r>
            <a:br>
              <a:rPr lang="da-DK" b="0" dirty="0"/>
            </a:br>
            <a:r>
              <a:rPr lang="da-DK" dirty="0" smtClean="0"/>
              <a:t>Anvendelsesområde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Private </a:t>
            </a:r>
            <a:r>
              <a:rPr lang="da-DK" dirty="0"/>
              <a:t>opholdssteder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/>
              <a:t>Åbne døgninstitutioner</a:t>
            </a:r>
          </a:p>
          <a:p>
            <a:r>
              <a:rPr lang="da-DK" dirty="0"/>
              <a:t>Delvis lukkede afdelinger på døgninstitutioner</a:t>
            </a:r>
          </a:p>
          <a:p>
            <a:r>
              <a:rPr lang="da-DK" dirty="0"/>
              <a:t>Delvis lukkede døgninstitutioner </a:t>
            </a:r>
          </a:p>
          <a:p>
            <a:r>
              <a:rPr lang="da-DK" dirty="0"/>
              <a:t>Sikrede døgninstitutioner</a:t>
            </a:r>
          </a:p>
          <a:p>
            <a:r>
              <a:rPr lang="da-DK" dirty="0"/>
              <a:t>Særlig sikrede afdelinger på sikrede døgninstitutioner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33"/>
            <a:ext cx="5662613" cy="1148293"/>
          </a:xfrm>
        </p:spPr>
        <p:txBody>
          <a:bodyPr>
            <a:normAutofit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Personkreds for indgreb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a-DK" dirty="0" smtClean="0"/>
          </a:p>
          <a:p>
            <a:r>
              <a:rPr lang="da-DK" dirty="0" smtClean="0"/>
              <a:t>Indgreb efter lovens § 19 kan foretages over for unge, der er anbragt som led i en strafferetlig dom eller kendelse på en døgninstitution eller et opholdssted efter servicelovens § 66, stk.1 nr. 5 og </a:t>
            </a:r>
            <a:r>
              <a:rPr lang="da-DK" dirty="0" smtClean="0"/>
              <a:t>6</a:t>
            </a:r>
            <a:endParaRPr lang="da-DK" dirty="0" smtClean="0"/>
          </a:p>
          <a:p>
            <a:pPr lvl="1"/>
            <a:endParaRPr lang="da-DK" dirty="0" smtClean="0"/>
          </a:p>
          <a:p>
            <a:r>
              <a:rPr lang="da-DK" dirty="0" smtClean="0"/>
              <a:t>Det kan eksempelvis være unge, der </a:t>
            </a:r>
            <a:r>
              <a:rPr lang="da-DK" dirty="0" smtClean="0"/>
              <a:t>er: </a:t>
            </a:r>
            <a:endParaRPr lang="da-DK" dirty="0" smtClean="0"/>
          </a:p>
          <a:p>
            <a:pPr lvl="1"/>
            <a:r>
              <a:rPr lang="da-DK" dirty="0" smtClean="0"/>
              <a:t>I varetægtssurrogat, jf. retsplejelovens § </a:t>
            </a:r>
            <a:r>
              <a:rPr lang="da-DK" dirty="0" smtClean="0"/>
              <a:t>765</a:t>
            </a:r>
            <a:endParaRPr lang="da-DK" dirty="0" smtClean="0"/>
          </a:p>
          <a:p>
            <a:pPr lvl="1"/>
            <a:r>
              <a:rPr lang="da-DK" dirty="0" smtClean="0"/>
              <a:t>I en ungdomssanktion, jf. straffelovens § </a:t>
            </a:r>
            <a:r>
              <a:rPr lang="da-DK" dirty="0" smtClean="0"/>
              <a:t>74a</a:t>
            </a:r>
            <a:endParaRPr lang="da-DK" dirty="0" smtClean="0"/>
          </a:p>
          <a:p>
            <a:pPr lvl="1"/>
            <a:r>
              <a:rPr lang="da-DK" dirty="0" smtClean="0"/>
              <a:t>I alternativ afsoning, jf. straffuldbyrdelseslovens § 78, stk. </a:t>
            </a:r>
            <a:r>
              <a:rPr lang="da-DK" dirty="0" smtClean="0"/>
              <a:t>2</a:t>
            </a:r>
            <a:endParaRPr lang="da-DK" dirty="0"/>
          </a:p>
          <a:p>
            <a:endParaRPr lang="da-DK" dirty="0"/>
          </a:p>
          <a:p>
            <a:r>
              <a:rPr lang="da-DK" dirty="0" smtClean="0"/>
              <a:t>Bestemmelsen gælder både unge under og over 18 år, jf. voksenansvarslovens § 2 stk. </a:t>
            </a:r>
            <a:r>
              <a:rPr lang="da-DK" dirty="0" smtClean="0"/>
              <a:t>3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Bestemmelsen gælder ikke, hvis de unge forbliver anbragt på stedet efter fuldbyrdelse af </a:t>
            </a:r>
            <a:r>
              <a:rPr lang="da-DK" dirty="0" smtClean="0"/>
              <a:t>dommen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01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5662613" cy="1165225"/>
          </a:xfrm>
        </p:spPr>
        <p:txBody>
          <a:bodyPr>
            <a:normAutofit/>
          </a:bodyPr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Betingelser for indgreb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Der skal være truffet en myndighedsafgørelse :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Af kommunalbestyrelsen  </a:t>
            </a:r>
            <a:r>
              <a:rPr lang="da-DK" dirty="0"/>
              <a:t>i </a:t>
            </a:r>
            <a:r>
              <a:rPr lang="da-DK" dirty="0" smtClean="0"/>
              <a:t>den </a:t>
            </a:r>
            <a:r>
              <a:rPr lang="da-DK" dirty="0"/>
              <a:t>unges </a:t>
            </a:r>
            <a:r>
              <a:rPr lang="da-DK" dirty="0" smtClean="0"/>
              <a:t>opholdskommune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Der angiver, om telefon og internet kan påhøres eller overværes, eller om adgangen til telefon og internet skal forhindres eller </a:t>
            </a:r>
            <a:r>
              <a:rPr lang="da-DK" dirty="0" smtClean="0"/>
              <a:t>afbrydes </a:t>
            </a:r>
            <a:endParaRPr lang="da-DK" dirty="0" smtClean="0"/>
          </a:p>
          <a:p>
            <a:pPr>
              <a:buFont typeface="Arial" charset="0"/>
              <a:buChar char="•"/>
            </a:pPr>
            <a:endParaRPr lang="da-DK" dirty="0"/>
          </a:p>
          <a:p>
            <a:pPr>
              <a:buFont typeface="Arial" charset="0"/>
              <a:buChar char="•"/>
            </a:pPr>
            <a:r>
              <a:rPr lang="da-DK" dirty="0"/>
              <a:t>A</a:t>
            </a:r>
            <a:r>
              <a:rPr lang="da-DK" dirty="0" smtClean="0"/>
              <a:t>ndre og mindre </a:t>
            </a:r>
            <a:r>
              <a:rPr lang="da-DK" dirty="0"/>
              <a:t>indgribende indsatser har været </a:t>
            </a:r>
            <a:r>
              <a:rPr lang="da-DK" dirty="0" smtClean="0"/>
              <a:t>forsøgt anvendt</a:t>
            </a:r>
            <a:r>
              <a:rPr lang="da-DK" dirty="0"/>
              <a:t>, uden at formålet er nået, eller </a:t>
            </a:r>
            <a:r>
              <a:rPr lang="da-DK" dirty="0" smtClean="0"/>
              <a:t>situationen har </a:t>
            </a:r>
            <a:r>
              <a:rPr lang="da-DK" dirty="0"/>
              <a:t>en sådan karakter, at et mindre </a:t>
            </a:r>
            <a:r>
              <a:rPr lang="da-DK" dirty="0" smtClean="0"/>
              <a:t>indgribende initiativ </a:t>
            </a:r>
            <a:r>
              <a:rPr lang="da-DK" dirty="0"/>
              <a:t>ikke vil kunne løse eller </a:t>
            </a:r>
            <a:r>
              <a:rPr lang="da-DK" dirty="0" smtClean="0"/>
              <a:t>minimere </a:t>
            </a:r>
            <a:r>
              <a:rPr lang="da-DK" dirty="0" smtClean="0"/>
              <a:t>problemet</a:t>
            </a:r>
            <a:endParaRPr lang="da-DK" dirty="0" smtClean="0"/>
          </a:p>
          <a:p>
            <a:pPr>
              <a:buFont typeface="Arial" charset="0"/>
              <a:buChar char="•"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32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6248400" cy="1266825"/>
          </a:xfrm>
        </p:spPr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Kompetence til at udføre indgreb - personkreds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Når der foreligger en kommunal afgørelse om indskrænkninger i en </a:t>
            </a:r>
            <a:r>
              <a:rPr lang="da-DK" dirty="0" err="1" smtClean="0"/>
              <a:t>ungs</a:t>
            </a:r>
            <a:r>
              <a:rPr lang="da-DK" dirty="0" smtClean="0"/>
              <a:t> adgang til telefon og internet, er det personalet </a:t>
            </a:r>
            <a:r>
              <a:rPr lang="da-DK" dirty="0"/>
              <a:t>(ledelse og medarbejdere) på </a:t>
            </a:r>
            <a:r>
              <a:rPr lang="da-DK" dirty="0" smtClean="0"/>
              <a:t>anbringelsesstedet, der </a:t>
            </a:r>
            <a:r>
              <a:rPr lang="da-DK" dirty="0"/>
              <a:t>har den formelle kompetence til </a:t>
            </a:r>
            <a:r>
              <a:rPr lang="da-DK" dirty="0" smtClean="0"/>
              <a:t>at gennemføre kontrol og indskrænkninger i adgangen.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Ved </a:t>
            </a:r>
            <a:r>
              <a:rPr lang="da-DK" dirty="0"/>
              <a:t>personale forstås:</a:t>
            </a:r>
          </a:p>
          <a:p>
            <a:pPr lvl="1"/>
            <a:r>
              <a:rPr lang="da-DK" dirty="0"/>
              <a:t>Personale, der udfører pædagogisk arbejde eller pædagogiske </a:t>
            </a:r>
            <a:r>
              <a:rPr lang="da-DK" dirty="0" smtClean="0"/>
              <a:t>opgaver</a:t>
            </a:r>
            <a:endParaRPr lang="da-DK" dirty="0" smtClean="0"/>
          </a:p>
          <a:p>
            <a:pPr marL="57150" indent="0">
              <a:buNone/>
            </a:pPr>
            <a:endParaRPr lang="da-DK" dirty="0" smtClean="0"/>
          </a:p>
          <a:p>
            <a:pPr marL="57150" indent="0">
              <a:buNone/>
            </a:pPr>
            <a:r>
              <a:rPr lang="da-DK" dirty="0" smtClean="0"/>
              <a:t>Bestemmelsen omfatter </a:t>
            </a:r>
            <a:r>
              <a:rPr lang="da-DK" dirty="0"/>
              <a:t>ikke andet personale som køkkenpersonale, pedeler og rengøringspersonale.</a:t>
            </a:r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2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59266"/>
            <a:ext cx="5662613" cy="1326092"/>
          </a:xfrm>
        </p:spPr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Form for indgreb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Påhør eller overvågning af telefon og internet</a:t>
            </a:r>
          </a:p>
          <a:p>
            <a:r>
              <a:rPr lang="da-DK" dirty="0" smtClean="0"/>
              <a:t>Hvis dette ikke er tilstrækkeligt – forhindre eller afbryde denne unges adgang til telefon og </a:t>
            </a:r>
            <a:r>
              <a:rPr lang="da-DK" dirty="0" smtClean="0"/>
              <a:t>internet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Indgreb må ikke udføres med anvendelse </a:t>
            </a:r>
            <a:r>
              <a:rPr lang="da-DK" dirty="0" smtClean="0"/>
              <a:t>af </a:t>
            </a:r>
            <a:r>
              <a:rPr lang="da-DK" dirty="0" smtClean="0"/>
              <a:t>magt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Den </a:t>
            </a:r>
            <a:r>
              <a:rPr lang="da-DK" dirty="0"/>
              <a:t>anbragtes kommunikation med myndigheder, advokater, værger </a:t>
            </a:r>
            <a:r>
              <a:rPr lang="da-DK" dirty="0" smtClean="0"/>
              <a:t>eller forældremyndigheden kan </a:t>
            </a:r>
            <a:r>
              <a:rPr lang="da-DK" dirty="0"/>
              <a:t>dog hverken påhøres, overvåges, afbrydes eller </a:t>
            </a:r>
            <a:r>
              <a:rPr lang="da-DK" dirty="0" smtClean="0"/>
              <a:t>forhindres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12368" cy="365125"/>
          </a:xfrm>
        </p:spPr>
        <p:txBody>
          <a:bodyPr/>
          <a:lstStyle/>
          <a:p>
            <a:pPr algn="l">
              <a:defRPr/>
            </a:pPr>
            <a:r>
              <a:rPr lang="da-DK" dirty="0">
                <a:solidFill>
                  <a:schemeClr val="tx1"/>
                </a:solidFill>
              </a:rPr>
              <a:t>Kontrol med telefon eller internet for unge med strafferetlige afgørelse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CCC7-2F08-4D6F-8CF9-6F3A60FC91A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13006</TotalTime>
  <Words>1203</Words>
  <Application>Microsoft Office PowerPoint</Application>
  <PresentationFormat>Skærmshow (4:3)</PresentationFormat>
  <Paragraphs>149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Voksenansvar over for anbragte børn og unge  Kontrol med telefon eller internet for unge med strafferetlige afgørelser</vt:lpstr>
      <vt:lpstr>  Rettighed og indgreb heri</vt:lpstr>
      <vt:lpstr>  Privatliv</vt:lpstr>
      <vt:lpstr>  Lovens indhold</vt:lpstr>
      <vt:lpstr>  Anvendelsesområde</vt:lpstr>
      <vt:lpstr>  Personkreds for indgreb</vt:lpstr>
      <vt:lpstr>  Betingelser for indgreb</vt:lpstr>
      <vt:lpstr>  Kompetence til at udføre indgreb - personkreds</vt:lpstr>
      <vt:lpstr>  Form for indgreb</vt:lpstr>
      <vt:lpstr>   Foreløbige afgørelser: Lovens indhold</vt:lpstr>
      <vt:lpstr>  Registrering og indberetning</vt:lpstr>
      <vt:lpstr>  Retskilder</vt:lpstr>
      <vt:lpstr>  Lovens ordlyd</vt:lpstr>
      <vt:lpstr>  Foreløbige afgørelser: Lovens ordlyd</vt:lpstr>
    </vt:vector>
  </TitlesOfParts>
  <Company>Koncern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 om voksenansvar Forebyggelse af magtanvendelser</dc:title>
  <dc:creator>Marie Kaas</dc:creator>
  <cp:lastModifiedBy>Birgitte Lyman Rasmussen</cp:lastModifiedBy>
  <cp:revision>192</cp:revision>
  <cp:lastPrinted>2017-02-02T11:46:11Z</cp:lastPrinted>
  <dcterms:created xsi:type="dcterms:W3CDTF">2016-07-08T13:11:14Z</dcterms:created>
  <dcterms:modified xsi:type="dcterms:W3CDTF">2017-02-08T13:29:44Z</dcterms:modified>
</cp:coreProperties>
</file>